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4"/>
  </p:notesMasterIdLst>
  <p:handoutMasterIdLst>
    <p:handoutMasterId r:id="rId5"/>
  </p:handout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77"/>
    <a:srgbClr val="00417E"/>
    <a:srgbClr val="CCD9E5"/>
    <a:srgbClr val="001D41"/>
    <a:srgbClr val="00407A"/>
    <a:srgbClr val="1D8DB0"/>
    <a:srgbClr val="2F4D5D"/>
    <a:srgbClr val="DCE7F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923DD4-0D8F-42BF-03D6-502415FC1AAF}" v="2" dt="2024-10-09T09:54:02.751"/>
    <p1510:client id="{CA0D525A-2713-A843-8F3B-3627E917FE48}" v="41" dt="2024-10-07T17:10:15.5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26" autoAdjust="0"/>
    <p:restoredTop sz="96241"/>
  </p:normalViewPr>
  <p:slideViewPr>
    <p:cSldViewPr snapToGrid="0" snapToObjects="1">
      <p:cViewPr varScale="1">
        <p:scale>
          <a:sx n="64" d="100"/>
          <a:sy n="64" d="100"/>
        </p:scale>
        <p:origin x="9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8" d="100"/>
          <a:sy n="158" d="100"/>
        </p:scale>
        <p:origin x="4240" y="208"/>
      </p:cViewPr>
      <p:guideLst/>
    </p:cSldViewPr>
  </p:notes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5" Type="http://schemas.openxmlformats.org/officeDocument/2006/relationships/handoutMaster" Target="handoutMasters/handoutMaster1.xml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0" Type="http://schemas.microsoft.com/office/2015/10/relationships/revisionInfo" Target="revisionInfo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40" Type="http://schemas.openxmlformats.org/officeDocument/2006/relationships/slide" Target="slides/slide30.xml"/><Relationship Id="rId41" Type="http://schemas.openxmlformats.org/officeDocument/2006/relationships/slide" Target="slides/slide31.xml"/><Relationship Id="rId42" Type="http://schemas.openxmlformats.org/officeDocument/2006/relationships/slide" Target="slides/slide32.xml"/><Relationship Id="rId43" Type="http://schemas.openxmlformats.org/officeDocument/2006/relationships/slide" Target="slides/slide33.xml"/><Relationship Id="rId44" Type="http://schemas.openxmlformats.org/officeDocument/2006/relationships/slide" Target="slides/slide34.xml"/><Relationship Id="rId45" Type="http://schemas.openxmlformats.org/officeDocument/2006/relationships/slide" Target="slides/slide35.xml"/><Relationship Id="rId46" Type="http://schemas.openxmlformats.org/officeDocument/2006/relationships/slide" Target="slides/slide36.xml"/><Relationship Id="rId47" Type="http://schemas.openxmlformats.org/officeDocument/2006/relationships/slide" Target="slides/slide37.xml"/><Relationship Id="rId48" Type="http://schemas.openxmlformats.org/officeDocument/2006/relationships/slide" Target="slides/slide38.xml"/><Relationship Id="rId49" Type="http://schemas.openxmlformats.org/officeDocument/2006/relationships/slide" Target="slides/slide39.xml"/></Relationships>
</file>

<file path=ppt/handoutMasters/_rels/handout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4-11-2024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4-11-2024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9.png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846E527-02A1-754A-9B67-B58DABD12B01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BDB9EC-0874-2647-AB98-1103A741C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667" y="1730829"/>
            <a:ext cx="5283534" cy="1380672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8" name="Afbeelding 7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495572-740C-622D-A0A0-55B335E879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3DAE7C1F-2FF5-D159-64D6-93BFDEDD4C19}"/>
              </a:ext>
            </a:extLst>
          </p:cNvPr>
          <p:cNvSpPr txBox="1">
            <a:spLocks/>
          </p:cNvSpPr>
          <p:nvPr userDrawn="1"/>
        </p:nvSpPr>
        <p:spPr>
          <a:xfrm>
            <a:off x="6333667" y="4484914"/>
            <a:ext cx="5283534" cy="6422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endParaRPr lang="nl-BE" sz="2000" b="0" i="0" baseline="0" dirty="0"/>
          </a:p>
        </p:txBody>
      </p:sp>
      <p:pic>
        <p:nvPicPr>
          <p:cNvPr id="2" name="Afbeelding 1" descr="Afbeelding met hemel, wolk, boom, buitenshuis&#10;&#10;Automatisch gegenereerde beschrijving">
            <a:extLst>
              <a:ext uri="{FF2B5EF4-FFF2-40B4-BE49-F238E27FC236}">
                <a16:creationId xmlns:a16="http://schemas.microsoft.com/office/drawing/2014/main" id="{DA484900-A2DD-A037-AEFC-73FE156CB5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080000" y="0"/>
            <a:ext cx="7298098" cy="686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59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atste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, schermopname, Elektrisch blauw, Lettertype&#10;&#10;Automatisch gegenereerde beschrijving">
            <a:extLst>
              <a:ext uri="{FF2B5EF4-FFF2-40B4-BE49-F238E27FC236}">
                <a16:creationId xmlns:a16="http://schemas.microsoft.com/office/drawing/2014/main" id="{6D73E500-2118-B683-D4F6-FD660F3537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0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E2941C-962B-DF96-2171-79EB623855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78730" y="212361"/>
            <a:ext cx="1995256" cy="29928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30BFBC-409E-5CCF-F88E-7DCB964CFE77}"/>
              </a:ext>
            </a:extLst>
          </p:cNvPr>
          <p:cNvSpPr txBox="1"/>
          <p:nvPr userDrawn="1"/>
        </p:nvSpPr>
        <p:spPr>
          <a:xfrm>
            <a:off x="2816439" y="2591527"/>
            <a:ext cx="96300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would rather have</a:t>
            </a:r>
            <a:b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that can't be answered</a:t>
            </a:r>
            <a:b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answers that can't be questioned.</a:t>
            </a:r>
            <a:endParaRPr lang="en-GB" sz="4000" dirty="0">
              <a:solidFill>
                <a:srgbClr val="0041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5DFB17-DA44-2E6C-956F-837D5CF9A347}"/>
              </a:ext>
            </a:extLst>
          </p:cNvPr>
          <p:cNvSpPr txBox="1"/>
          <p:nvPr userDrawn="1"/>
        </p:nvSpPr>
        <p:spPr>
          <a:xfrm>
            <a:off x="9391896" y="4765573"/>
            <a:ext cx="29689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5E77"/>
                </a:solidFill>
              </a:rPr>
              <a:t>Richard P. Feynman</a:t>
            </a:r>
          </a:p>
        </p:txBody>
      </p:sp>
    </p:spTree>
    <p:extLst>
      <p:ext uri="{BB962C8B-B14F-4D97-AF65-F5344CB8AC3E}">
        <p14:creationId xmlns:p14="http://schemas.microsoft.com/office/powerpoint/2010/main" val="2777378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1">
            <a:extLst>
              <a:ext uri="{FF2B5EF4-FFF2-40B4-BE49-F238E27FC236}">
                <a16:creationId xmlns:a16="http://schemas.microsoft.com/office/drawing/2014/main" id="{6235C20E-3391-4145-4D84-53842E90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F52CA13D-CC20-034F-8D4D-5C3038626ED9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2">
            <a:extLst>
              <a:ext uri="{FF2B5EF4-FFF2-40B4-BE49-F238E27FC236}">
                <a16:creationId xmlns:a16="http://schemas.microsoft.com/office/drawing/2014/main" id="{78D2F004-28B6-C370-D870-67D28C32D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1AE2BA5A-EDBB-7957-59A2-5BB98B0C2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zond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846E527-02A1-754A-9B67-B58DABD12B01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BDB9EC-0874-2647-AB98-1103A741C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667" y="1730828"/>
            <a:ext cx="5283534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8" name="Afbeelding 7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495572-740C-622D-A0A0-55B335E879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3DAE7C1F-2FF5-D159-64D6-93BFDEDD4C19}"/>
              </a:ext>
            </a:extLst>
          </p:cNvPr>
          <p:cNvSpPr txBox="1">
            <a:spLocks/>
          </p:cNvSpPr>
          <p:nvPr userDrawn="1"/>
        </p:nvSpPr>
        <p:spPr>
          <a:xfrm>
            <a:off x="6333667" y="4484914"/>
            <a:ext cx="5283534" cy="6422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endParaRPr lang="nl-BE" sz="2000" b="0" i="0" baseline="0" dirty="0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, blauw, Elektrisch blauw, ontwerp&#10;&#10;Automatisch gegenereerde beschrijving">
            <a:extLst>
              <a:ext uri="{FF2B5EF4-FFF2-40B4-BE49-F238E27FC236}">
                <a16:creationId xmlns:a16="http://schemas.microsoft.com/office/drawing/2014/main" id="{B40E423F-CCF8-4A62-41BB-2C22CAC749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el 2">
            <a:extLst>
              <a:ext uri="{FF2B5EF4-FFF2-40B4-BE49-F238E27FC236}">
                <a16:creationId xmlns:a16="http://schemas.microsoft.com/office/drawing/2014/main" id="{D96485BC-8D44-B69E-01B8-A8905B4AA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6" y="898071"/>
            <a:ext cx="9931733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2" name="Afbeelding 1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DC59BD-319A-966E-C8B8-3E1004F142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4EC68AA2-2D4D-9358-FDCD-0AB4A36B57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8895"/>
          <a:stretch/>
        </p:blipFill>
        <p:spPr>
          <a:xfrm>
            <a:off x="0" y="6210000"/>
            <a:ext cx="12193200" cy="648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272C2555-2A82-CBD8-F3D5-ECB725087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680400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C01A8B63-1F44-5094-9E16-440828CEB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232000"/>
            <a:ext cx="11006400" cy="3820646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datum 1">
            <a:extLst>
              <a:ext uri="{FF2B5EF4-FFF2-40B4-BE49-F238E27FC236}">
                <a16:creationId xmlns:a16="http://schemas.microsoft.com/office/drawing/2014/main" id="{0800F0F6-2580-A7F4-6C3B-FCBE3B457C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F52CA13D-CC20-034F-8D4D-5C3038626ED9}" type="datetime1">
              <a:rPr lang="nl-BE" smtClean="0"/>
              <a:t>4/11/2024</a:t>
            </a:fld>
            <a:endParaRPr lang="nl-NL"/>
          </a:p>
        </p:txBody>
      </p:sp>
      <p:sp>
        <p:nvSpPr>
          <p:cNvPr id="12" name="Tijdelijke aanduiding voor voettekst 2">
            <a:extLst>
              <a:ext uri="{FF2B5EF4-FFF2-40B4-BE49-F238E27FC236}">
                <a16:creationId xmlns:a16="http://schemas.microsoft.com/office/drawing/2014/main" id="{2B0CAF9A-06B9-89E3-D639-326421934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3" name="Tijdelijke aanduiding voor dianummer 3">
            <a:extLst>
              <a:ext uri="{FF2B5EF4-FFF2-40B4-BE49-F238E27FC236}">
                <a16:creationId xmlns:a16="http://schemas.microsoft.com/office/drawing/2014/main" id="{C47622DA-7D0D-EF6F-EDC9-CE38B7D81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16" name="Afbeelding 15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825D72AF-77F4-F0F0-241A-76BB519EF5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90602" y="6357900"/>
            <a:ext cx="1655999" cy="32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22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cirkel, ontwerp&#10;&#10;Automatisch gegenereerde beschrijving">
            <a:extLst>
              <a:ext uri="{FF2B5EF4-FFF2-40B4-BE49-F238E27FC236}">
                <a16:creationId xmlns:a16="http://schemas.microsoft.com/office/drawing/2014/main" id="{1EC811A3-D471-16F1-F5F7-188800F32F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 rot="16200000">
            <a:off x="-1124411" y="1629838"/>
            <a:ext cx="5011676" cy="2237771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6BA570E8-5D95-B3F1-8C6F-957AE9CDC0B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6000" y="1368000"/>
            <a:ext cx="11006402" cy="4656706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A4D4271-ACDB-A14F-8429-E0287B1D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680400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4239957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D9010BD-3FA3-6D64-D974-8B02411BFB2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6000" y="1688675"/>
            <a:ext cx="11006402" cy="4363971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11" name="Afbeelding 10" descr="Afbeelding met Graphics, cirkel, ontwerp&#10;&#10;Automatisch gegenereerde beschrijving">
            <a:extLst>
              <a:ext uri="{FF2B5EF4-FFF2-40B4-BE49-F238E27FC236}">
                <a16:creationId xmlns:a16="http://schemas.microsoft.com/office/drawing/2014/main" id="{C5F47133-76D0-7365-C888-86F5F1E4FF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rcRect l="7150" t="5136" r="-7150" b="-3030"/>
          <a:stretch/>
        </p:blipFill>
        <p:spPr>
          <a:xfrm>
            <a:off x="0" y="0"/>
            <a:ext cx="8401050" cy="3672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67AFCF3-4166-1A2B-AFC2-DF8ABF0F0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1"/>
            <a:ext cx="11006401" cy="696988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961122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038E-4067-FD4F-B7DA-F6DA5F5270E5}" type="datetime1">
              <a:rPr lang="nl-BE" smtClean="0"/>
              <a:t>4/11/2024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553553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3597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pagina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5F0D7E60-AB2F-7312-3DE2-B9E5D42F7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6" y="898071"/>
            <a:ext cx="9931733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rgbClr val="00417E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pagina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5F0D7E60-AB2F-7312-3DE2-B9E5D42F7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7" y="898071"/>
            <a:ext cx="3789434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rgbClr val="00417E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2" name="Afbeelding 3" descr="Afbeelding met gras, buitenshuis, wolk, hemel&#10;&#10;Automatisch gegenereerde beschrijving">
            <a:extLst>
              <a:ext uri="{FF2B5EF4-FFF2-40B4-BE49-F238E27FC236}">
                <a16:creationId xmlns:a16="http://schemas.microsoft.com/office/drawing/2014/main" id="{AF8685C7-C8AA-C20D-CF42-440CFD72FA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150" y="1243013"/>
            <a:ext cx="565785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391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6BDB821E-3E44-1141-8C7B-FEB07B979251}"/>
              </a:ext>
            </a:extLst>
          </p:cNvPr>
          <p:cNvSpPr/>
          <p:nvPr userDrawn="1"/>
        </p:nvSpPr>
        <p:spPr>
          <a:xfrm>
            <a:off x="0" y="6210000"/>
            <a:ext cx="12193200" cy="64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576000"/>
            <a:ext cx="11041200" cy="6804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836000"/>
            <a:ext cx="11041200" cy="40469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C33DDE8-63FF-C642-9F3A-0B773DD34821}" type="datetime1">
              <a:rPr lang="nl-BE" smtClean="0"/>
              <a:t>4/11/2024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052003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7" name="Afbeelding 6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15E13232-C638-6951-DDA6-89141A14C29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290602" y="6357900"/>
            <a:ext cx="1655999" cy="32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49" r:id="rId2"/>
    <p:sldLayoutId id="2147483650" r:id="rId3"/>
    <p:sldLayoutId id="2147483664" r:id="rId4"/>
    <p:sldLayoutId id="2147483667" r:id="rId5"/>
    <p:sldLayoutId id="2147483665" r:id="rId6"/>
    <p:sldLayoutId id="2147483663" r:id="rId7"/>
    <p:sldLayoutId id="2147483661" r:id="rId8"/>
    <p:sldLayoutId id="2147483669" r:id="rId9"/>
    <p:sldLayoutId id="2147483666" r:id="rId10"/>
    <p:sldLayoutId id="2147483670" r:id="rId11"/>
    <p:sldLayoutId id="214748365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b="1" i="0" kern="1200" baseline="0">
          <a:solidFill>
            <a:srgbClr val="00407A"/>
          </a:solidFill>
          <a:latin typeface="Arial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 baseline="0">
          <a:solidFill>
            <a:srgbClr val="00407A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rgbClr val="00407A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rgbClr val="00407A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rgbClr val="00407A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rgbClr val="00407A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Smith Kaart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00800" y="3657600"/>
            <a:ext cx="4572000" cy="1828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Oefening 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5577840"/>
            <a:ext cx="18288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Jan Genoe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800" y="5760720"/>
            <a:ext cx="18288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December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circuit van de eerste oplossing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 Oplossing 2: Bijplaatsen van een inductantie in serie</a:t>
            </a:r>
            <a:endParaRPr sz="3000" b="0" i="0">
              <a:latin typeface="Calibri"/>
            </a:endParaRPr>
          </a:p>
          <a:p>
            <a:endParaRPr sz="3000" b="0" i="0">
              <a:latin typeface="Calibri"/>
            </a:endParaRPr>
          </a:p>
          <a:p>
            <a:r>
              <a:rPr sz="3000" b="0" i="0">
                <a:latin typeface="Calibri"/>
              </a:rPr>
              <a:t>We plaatsen $\frac{Z_L}{Z_0}=2.2$ op de Smith kaart en we zoeken waar we de r=1 cirkel snijden in het onderste deel van de kaart.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Smith kaart van de tweede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circuit van de tweede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 Oplossing 3: Bijplaatsen van een capaciteit in parallel</a:t>
            </a:r>
            <a:endParaRPr sz="3000" b="0" i="0">
              <a:latin typeface="Calibri"/>
            </a:endParaRPr>
          </a:p>
          <a:p>
            <a:endParaRPr sz="3000" b="0" i="0">
              <a:latin typeface="Calibri"/>
            </a:endParaRPr>
          </a:p>
          <a:p>
            <a:r>
              <a:rPr sz="3000" b="0" i="0">
                <a:latin typeface="Calibri"/>
              </a:rPr>
              <a:t>We plaatsen $\frac{Z_L}{Z_0}=2.2$ op de Smith kaart en we zoeken waar we de y=1 cirkel snijden in het bovenste deel van de kaart.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Smith kaart van de derde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Smith kaart van de derde oplossing als admitantie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Berekening admittantie voor verschillende lengtes</a:t>
            </a:r>
            <a:endParaRPr sz="3000" b="0" i="0"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418795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&lt;p class="alert alert-success"&gt;</a:t>
            </a:r>
            <a:endParaRPr sz="3000" b="0" i="0">
              <a:latin typeface="Calibri"/>
            </a:endParaRPr>
          </a:p>
          <a:p>
            <a:r>
              <a:rPr sz="3000" b="0" i="0">
                <a:latin typeface="Calibri"/>
              </a:rPr>
              <a:t>De optimale condensatorwaarde in parallel wordt dus  4.3 pF en  de nodige lengte van de coax tussen de antenne en de aanpassing is 8.61 cm </a:t>
            </a:r>
            <a:endParaRPr sz="3000" b="0" i="0">
              <a:latin typeface="Calibri"/>
            </a:endParaRPr>
          </a:p>
          <a:p>
            <a:r>
              <a:rPr sz="3000" b="0" i="0">
                <a:latin typeface="Calibri"/>
              </a:rPr>
              <a:t>&lt;/p&gt;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circuit van de derde oplossing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 Oplossing 4: Bijplaatsen van een spoel in parallel</a:t>
            </a:r>
            <a:endParaRPr sz="3000" b="0" i="0">
              <a:latin typeface="Calibri"/>
            </a:endParaRPr>
          </a:p>
          <a:p>
            <a:endParaRPr sz="3000" b="0" i="0">
              <a:latin typeface="Calibri"/>
            </a:endParaRPr>
          </a:p>
          <a:p>
            <a:r>
              <a:rPr sz="3000" b="0" i="0">
                <a:latin typeface="Calibri"/>
              </a:rPr>
              <a:t>We plaatsen $\frac{Z_0}{Z_L}=\frac{1}{2.2}$ op de Smith kaart en we zoeken waar we de y=1 cirkel snijden in het bovenste deel van de kaart.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 Smith Kaart Oefening 5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Smith kaart van de vierde oplossing.</a:t>
            </a:r>
            <a:endParaRPr sz="3000" b="0" i="0"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418795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&lt;p class="alert alert-success"&gt;</a:t>
            </a:r>
            <a:endParaRPr sz="3000" b="0" i="0">
              <a:latin typeface="Calibri"/>
            </a:endParaRPr>
          </a:p>
          <a:p>
            <a:r>
              <a:rPr sz="3000" b="0" i="0">
                <a:latin typeface="Calibri"/>
              </a:rPr>
              <a:t>De optimale inductantiewaarde in parallel wordt dus  16.4 nH  de nodige lengte van de coax tussen de antenne en de aanpassing is 3.89 cm </a:t>
            </a:r>
            <a:endParaRPr sz="3000" b="0" i="0">
              <a:latin typeface="Calibri"/>
            </a:endParaRPr>
          </a:p>
          <a:p>
            <a:r>
              <a:rPr sz="3000" b="0" i="0">
                <a:latin typeface="Calibri"/>
              </a:rPr>
              <a:t>&lt;/p&gt;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circuit van de vierde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 Oplossing 5: Oplossing 3 waarbij de condensator vervangen is door een open transmissielijn</a:t>
            </a:r>
            <a:endParaRPr sz="3000" b="0" i="0">
              <a:latin typeface="Calibri"/>
            </a:endParaRPr>
          </a:p>
          <a:p>
            <a:endParaRPr sz="3000" b="0" i="0">
              <a:latin typeface="Calibri"/>
            </a:endParaRPr>
          </a:p>
          <a:p>
            <a:r>
              <a:rPr sz="3000" b="0" i="0">
                <a:latin typeface="Calibri"/>
              </a:rPr>
              <a:t>De y = 1 - j 0.85 compenseren we door +j 0.85 vertrekkende vanuit g=0.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Smith kaart van de vijfde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&lt;p class="alert alert-success"&gt;</a:t>
            </a:r>
            <a:endParaRPr sz="3000" b="0" i="0">
              <a:latin typeface="Calibri"/>
            </a:endParaRPr>
          </a:p>
          <a:p>
            <a:r>
              <a:rPr sz="3000" b="0" i="0">
                <a:latin typeface="Calibri"/>
              </a:rPr>
              <a:t>Het stukje open coax dat we moeten voorzien ter vervanging van de condensator is dus: 2.7 cm</a:t>
            </a:r>
            <a:endParaRPr sz="3000" b="0" i="0">
              <a:latin typeface="Calibri"/>
            </a:endParaRPr>
          </a:p>
          <a:p>
            <a:r>
              <a:rPr sz="3000" b="0" i="0">
                <a:latin typeface="Calibri"/>
              </a:rPr>
              <a:t>&lt;/p&gt;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circuit van de vijfde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 Oplossing 6: Oplossing 3 waarbij de condensator vervangen is door een kortgesloten transmissielijn</a:t>
            </a:r>
            <a:endParaRPr sz="3000" b="0" i="0">
              <a:latin typeface="Calibri"/>
            </a:endParaRPr>
          </a:p>
          <a:p>
            <a:endParaRPr sz="3000" b="0" i="0">
              <a:latin typeface="Calibri"/>
            </a:endParaRPr>
          </a:p>
          <a:p>
            <a:r>
              <a:rPr sz="3000" b="0" i="0">
                <a:latin typeface="Calibri"/>
              </a:rPr>
              <a:t>De y = 1 - j 0.85 compenseren we door +j 0.85 vertrekkende vanuit g=$\infty$.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Smith kaart van de zesde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&lt;p class="alert alert-success"&gt;</a:t>
            </a:r>
            <a:endParaRPr sz="3000" b="0" i="0">
              <a:latin typeface="Calibri"/>
            </a:endParaRPr>
          </a:p>
          <a:p>
            <a:r>
              <a:rPr sz="3000" b="0" i="0">
                <a:latin typeface="Calibri"/>
              </a:rPr>
              <a:t>Het stukje kortgesloten coax dat we moeten voorzien ter vervanging van de condensator is dus: 8.96 cm</a:t>
            </a:r>
            <a:endParaRPr sz="3000" b="0" i="0">
              <a:latin typeface="Calibri"/>
            </a:endParaRPr>
          </a:p>
          <a:p>
            <a:r>
              <a:rPr sz="3000" b="0" i="0">
                <a:latin typeface="Calibri"/>
              </a:rPr>
              <a:t>&lt;/p&gt;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circuit van de zesde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 Opgave</a:t>
            </a:r>
            <a:endParaRPr sz="3000" b="0" i="0">
              <a:latin typeface="Calibri"/>
            </a:endParaRPr>
          </a:p>
          <a:p>
            <a:endParaRPr sz="3000" b="0" i="0">
              <a:latin typeface="Calibri"/>
            </a:endParaRPr>
          </a:p>
          <a:p>
            <a:r>
              <a:rPr sz="3000" b="0" i="0">
                <a:latin typeface="Calibri"/>
              </a:rPr>
              <a:t>Gebruik je Smith kaart om een antenne van 110 Ohm aan te passen aan een coax van 50 Ohm voor een frequentie van 600 MHz ($\lambda$= 25 cm)? Welke verschillende oplossingen zijn er mogelijk?</a:t>
            </a:r>
            <a:endParaRPr sz="3000" b="0" i="0">
              <a:latin typeface="Calibri"/>
            </a:endParaRPr>
          </a:p>
          <a:p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 Oplossing 7: Oplossing 4 waarbij het spoel vervangen is door een open transmissielijn</a:t>
            </a:r>
            <a:endParaRPr sz="3000" b="0" i="0">
              <a:latin typeface="Calibri"/>
            </a:endParaRPr>
          </a:p>
          <a:p>
            <a:endParaRPr sz="3000" b="0" i="0">
              <a:latin typeface="Calibri"/>
            </a:endParaRPr>
          </a:p>
          <a:p>
            <a:r>
              <a:rPr sz="3000" b="0" i="0">
                <a:latin typeface="Calibri"/>
              </a:rPr>
              <a:t>De y = 1 + j 0.85 compenseren we door -j 0.85 vertrekkende vanuit g=0.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Smith kaart van de zevende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&lt;p class="alert alert-success"&gt;</a:t>
            </a:r>
            <a:endParaRPr sz="3000" b="0" i="0">
              <a:latin typeface="Calibri"/>
            </a:endParaRPr>
          </a:p>
          <a:p>
            <a:r>
              <a:rPr sz="3000" b="0" i="0">
                <a:latin typeface="Calibri"/>
              </a:rPr>
              <a:t>Het stukje open coax dat we moeten voorzien ter vervanging van het spoel is dus: 9.8 cm</a:t>
            </a:r>
            <a:endParaRPr sz="3000" b="0" i="0">
              <a:latin typeface="Calibri"/>
            </a:endParaRPr>
          </a:p>
          <a:p>
            <a:r>
              <a:rPr sz="3000" b="0" i="0">
                <a:latin typeface="Calibri"/>
              </a:rPr>
              <a:t>&lt;/p&gt;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circuit van de zevende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 Oplossing 8: Oplossing 4 waarbij het spoel vervangen is door een kortgesloten transmissielijn</a:t>
            </a:r>
            <a:endParaRPr sz="3000" b="0" i="0">
              <a:latin typeface="Calibri"/>
            </a:endParaRPr>
          </a:p>
          <a:p>
            <a:endParaRPr sz="3000" b="0" i="0">
              <a:latin typeface="Calibri"/>
            </a:endParaRPr>
          </a:p>
          <a:p>
            <a:r>
              <a:rPr sz="3000" b="0" i="0">
                <a:latin typeface="Calibri"/>
              </a:rPr>
              <a:t>De y = 1 + j 0.85 compenseren we door -j 0.85 vertrekkende vanuit g=$\infty$.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Smith kaart van de achtste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&lt;p class="alert alert-success"&gt;</a:t>
            </a:r>
            <a:endParaRPr sz="3000" b="0" i="0">
              <a:latin typeface="Calibri"/>
            </a:endParaRPr>
          </a:p>
          <a:p>
            <a:r>
              <a:rPr sz="3000" b="0" i="0">
                <a:latin typeface="Calibri"/>
              </a:rPr>
              <a:t>Het stukje kortgesloten coax dat we moeten voorzien ter vervanging van het spoel is dus: 3.5 cm</a:t>
            </a:r>
            <a:endParaRPr sz="3000" b="0" i="0">
              <a:latin typeface="Calibri"/>
            </a:endParaRPr>
          </a:p>
          <a:p>
            <a:r>
              <a:rPr sz="3000" b="0" i="0">
                <a:latin typeface="Calibri"/>
              </a:rPr>
              <a:t>&lt;/p&gt;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circuit van de achtste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 Oplossing</a:t>
            </a:r>
            <a:endParaRPr sz="3000" b="0" i="0">
              <a:latin typeface="Calibri"/>
            </a:endParaRPr>
          </a:p>
          <a:p>
            <a:endParaRPr sz="3000" b="0" i="0">
              <a:latin typeface="Calibri"/>
            </a:endParaRPr>
          </a:p>
          <a:p>
            <a:r>
              <a:rPr sz="3000" b="0" i="0">
                <a:latin typeface="Calibri"/>
              </a:rPr>
              <a:t>Er zijn hiervoor 8 oplossingen mogelijk.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 Overzicht</a:t>
            </a:r>
            <a:endParaRPr sz="3000" b="0" i="0">
              <a:latin typeface="Calibri"/>
            </a:endParaRPr>
          </a:p>
          <a:p>
            <a:r>
              <a:rPr sz="3000" b="0" i="0">
                <a:latin typeface="Calibri"/>
              </a:rPr>
              <a:t> </a:t>
            </a:r>
            <a:endParaRPr sz="3000" b="0" i="0">
              <a:latin typeface="Calibri"/>
            </a:endParaRPr>
          </a:p>
          <a:p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2500" b="0" i="0">
                <a:latin typeface="Calibri"/>
              </a:rPr>
              <a:t>### Oplossing 1: Bijplaatsen van een capaciteit in serie</a:t>
            </a:r>
            <a:endParaRPr sz="2500" b="0" i="0">
              <a:latin typeface="Calibri"/>
            </a:endParaRPr>
          </a:p>
          <a:p>
            <a:endParaRPr sz="2500" b="0" i="0">
              <a:latin typeface="Calibri"/>
            </a:endParaRPr>
          </a:p>
          <a:p>
            <a:r>
              <a:rPr sz="2500" b="0" i="0">
                <a:latin typeface="Calibri"/>
              </a:rPr>
              <a:t>Het imaginair deel van de impedantie van een condensator is negatief. We kunnen een bijgeplaatste condensator dus gebruiken om een positief imaginair deel te compenseren.  </a:t>
            </a:r>
            <a:endParaRPr sz="2500" b="0" i="0">
              <a:latin typeface="Calibri"/>
            </a:endParaRPr>
          </a:p>
          <a:p>
            <a:endParaRPr sz="2500" b="0" i="0">
              <a:latin typeface="Calibri"/>
            </a:endParaRPr>
          </a:p>
          <a:p>
            <a:r>
              <a:rPr sz="2500" b="0" i="0">
                <a:latin typeface="Calibri"/>
              </a:rPr>
              <a:t>We plaatsen $\frac{Z_L}{Z_0}=2.2$ op de Smith kaart (rode dot) en we zoeken waar we de r=1 cirkel snijden in het bovenste deel van de Smith kaart (groene dot).</a:t>
            </a:r>
            <a:endParaRPr sz="2500" b="0" i="0">
              <a:latin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Smith kaart van de eerste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Berekening impedantie voor verschillende lengtes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&lt;p class="alert alert-success"&gt;</a:t>
            </a:r>
            <a:endParaRPr sz="3000" b="0" i="0">
              <a:latin typeface="Calibri"/>
            </a:endParaRPr>
          </a:p>
          <a:p>
            <a:r>
              <a:rPr sz="3000" b="0" i="0">
                <a:latin typeface="Calibri"/>
              </a:rPr>
              <a:t>De optimale condensatorwaarde in serie wordt dus  6.54 pF en de nodige lengte van de coax tussen de antenne en de aanpassing is 10.1 cm</a:t>
            </a:r>
            <a:endParaRPr sz="3000" b="0" i="0">
              <a:latin typeface="Calibri"/>
            </a:endParaRPr>
          </a:p>
          <a:p>
            <a:r>
              <a:rPr sz="3000" b="0" i="0">
                <a:latin typeface="Calibri"/>
              </a:rPr>
              <a:t>&lt;/p&gt;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D46983B72C424C88FBCD0E1DECCF85" ma:contentTypeVersion="12" ma:contentTypeDescription="Een nieuw document maken." ma:contentTypeScope="" ma:versionID="5846a7b120efa31d6a09f58a7faac088">
  <xsd:schema xmlns:xsd="http://www.w3.org/2001/XMLSchema" xmlns:xs="http://www.w3.org/2001/XMLSchema" xmlns:p="http://schemas.microsoft.com/office/2006/metadata/properties" xmlns:ns2="32eed89f-79b4-417e-a160-85df67bb5f7d" xmlns:ns3="d1743567-cb3e-4b14-8a71-e30f49f9e94e" targetNamespace="http://schemas.microsoft.com/office/2006/metadata/properties" ma:root="true" ma:fieldsID="31dca94b58fe67baedc934845f394aed" ns2:_="" ns3:_="">
    <xsd:import namespace="32eed89f-79b4-417e-a160-85df67bb5f7d"/>
    <xsd:import namespace="d1743567-cb3e-4b14-8a71-e30f49f9e94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cf76f155ced4ddcb4097134ff3c332f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MediaServiceObjectDetectorVersion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eed89f-79b4-417e-a160-85df67bb5f7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743567-cb3e-4b14-8a71-e30f49f9e94e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8b6fc0cd-01fe-45a4-a6f7-42bcc5426b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D1BC25-83D8-41F7-BBD9-DAE88966D0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eed89f-79b4-417e-a160-85df67bb5f7d"/>
    <ds:schemaRef ds:uri="d1743567-cb3e-4b14-8a71-e30f49f9e9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63A7949-1B93-457F-8888-53CC8A016F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0</Words>
  <Application>Microsoft Office PowerPoint</Application>
  <PresentationFormat>Widescreen</PresentationFormat>
  <Paragraphs>0</Paragraphs>
  <Slides>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3" baseType="lpstr">
      <vt:lpstr>Arial</vt:lpstr>
      <vt:lpstr>Calibri</vt:lpstr>
      <vt:lpstr>Office-thema</vt:lpstr>
    </vt:vector>
  </TitlesOfParts>
  <Company>KUleuven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Cursus</dc:title>
  <dc:creator>Jan.Genoe@kuleuven.be</dc:creator>
  <cp:lastModifiedBy>Jan Genoe</cp:lastModifiedBy>
  <cp:revision>57</cp:revision>
  <dcterms:created xsi:type="dcterms:W3CDTF">2017-06-28T07:18:12Z</dcterms:created>
  <dcterms:modified xsi:type="dcterms:W3CDTF">2024-11-04T20:35:41Z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0eba32c-0974-4663-a3a1-3cd8c30938e9_Enabled">
    <vt:lpwstr>true</vt:lpwstr>
  </property>
  <property fmtid="{D5CDD505-2E9C-101B-9397-08002B2CF9AE}" pid="3" name="MSIP_Label_f0eba32c-0974-4663-a3a1-3cd8c30938e9_SetDate">
    <vt:lpwstr>2024-10-17T15:52:38Z</vt:lpwstr>
  </property>
  <property fmtid="{D5CDD505-2E9C-101B-9397-08002B2CF9AE}" pid="4" name="MSIP_Label_f0eba32c-0974-4663-a3a1-3cd8c30938e9_Method">
    <vt:lpwstr>Privileged</vt:lpwstr>
  </property>
  <property fmtid="{D5CDD505-2E9C-101B-9397-08002B2CF9AE}" pid="5" name="MSIP_Label_f0eba32c-0974-4663-a3a1-3cd8c30938e9_Name">
    <vt:lpwstr>Public - General - Unmarked</vt:lpwstr>
  </property>
  <property fmtid="{D5CDD505-2E9C-101B-9397-08002B2CF9AE}" pid="6" name="MSIP_Label_f0eba32c-0974-4663-a3a1-3cd8c30938e9_SiteId">
    <vt:lpwstr>a72d5a72-25ee-40f0-9bd1-067cb5b770d4</vt:lpwstr>
  </property>
  <property fmtid="{D5CDD505-2E9C-101B-9397-08002B2CF9AE}" pid="7" name="MSIP_Label_f0eba32c-0974-4663-a3a1-3cd8c30938e9_ActionId">
    <vt:lpwstr>fdd8f9f5-339b-486a-8f6c-0df41948ee7e</vt:lpwstr>
  </property>
  <property fmtid="{D5CDD505-2E9C-101B-9397-08002B2CF9AE}" pid="8" name="MSIP_Label_f0eba32c-0974-4663-a3a1-3cd8c30938e9_ContentBits">
    <vt:lpwstr>0</vt:lpwstr>
  </property>
</Properties>
</file>