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4"/>
  </p:notesMasterIdLst>
  <p:handoutMasterIdLst>
    <p:handoutMasterId r:id="rId5"/>
  </p:handout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05" r:id="rId6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77"/>
    <a:srgbClr val="00417E"/>
    <a:srgbClr val="CCD9E5"/>
    <a:srgbClr val="001D41"/>
    <a:srgbClr val="00407A"/>
    <a:srgbClr val="1D8DB0"/>
    <a:srgbClr val="2F4D5D"/>
    <a:srgbClr val="DCE7F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923DD4-0D8F-42BF-03D6-502415FC1AAF}" v="2" dt="2024-10-09T09:54:02.751"/>
    <p1510:client id="{CA0D525A-2713-A843-8F3B-3627E917FE48}" v="41" dt="2024-10-07T17:10:15.5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26" autoAdjust="0"/>
    <p:restoredTop sz="96241"/>
  </p:normalViewPr>
  <p:slideViewPr>
    <p:cSldViewPr snapToGrid="0" snapToObjects="1">
      <p:cViewPr varScale="1">
        <p:scale>
          <a:sx n="64" d="100"/>
          <a:sy n="64" d="100"/>
        </p:scale>
        <p:origin x="9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8" d="100"/>
          <a:sy n="158" d="100"/>
        </p:scale>
        <p:origin x="4240" y="208"/>
      </p:cViewPr>
      <p:guideLst/>
    </p:cSldViewPr>
  </p:notes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5" Type="http://schemas.openxmlformats.org/officeDocument/2006/relationships/handoutMaster" Target="handoutMasters/handoutMaster1.xml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0" Type="http://schemas.microsoft.com/office/2015/10/relationships/revisionInfo" Target="revisionInfo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40" Type="http://schemas.openxmlformats.org/officeDocument/2006/relationships/slide" Target="slides/slide30.xml"/><Relationship Id="rId41" Type="http://schemas.openxmlformats.org/officeDocument/2006/relationships/slide" Target="slides/slide31.xml"/><Relationship Id="rId42" Type="http://schemas.openxmlformats.org/officeDocument/2006/relationships/slide" Target="slides/slide32.xml"/><Relationship Id="rId43" Type="http://schemas.openxmlformats.org/officeDocument/2006/relationships/slide" Target="slides/slide33.xml"/><Relationship Id="rId44" Type="http://schemas.openxmlformats.org/officeDocument/2006/relationships/slide" Target="slides/slide34.xml"/><Relationship Id="rId45" Type="http://schemas.openxmlformats.org/officeDocument/2006/relationships/slide" Target="slides/slide35.xml"/><Relationship Id="rId46" Type="http://schemas.openxmlformats.org/officeDocument/2006/relationships/slide" Target="slides/slide36.xml"/><Relationship Id="rId47" Type="http://schemas.openxmlformats.org/officeDocument/2006/relationships/slide" Target="slides/slide37.xml"/><Relationship Id="rId48" Type="http://schemas.openxmlformats.org/officeDocument/2006/relationships/slide" Target="slides/slide38.xml"/><Relationship Id="rId49" Type="http://schemas.openxmlformats.org/officeDocument/2006/relationships/slide" Target="slides/slide39.xml"/><Relationship Id="rId50" Type="http://schemas.openxmlformats.org/officeDocument/2006/relationships/slide" Target="slides/slide40.xml"/><Relationship Id="rId51" Type="http://schemas.openxmlformats.org/officeDocument/2006/relationships/slide" Target="slides/slide41.xml"/><Relationship Id="rId52" Type="http://schemas.openxmlformats.org/officeDocument/2006/relationships/slide" Target="slides/slide42.xml"/><Relationship Id="rId53" Type="http://schemas.openxmlformats.org/officeDocument/2006/relationships/slide" Target="slides/slide43.xml"/><Relationship Id="rId54" Type="http://schemas.openxmlformats.org/officeDocument/2006/relationships/slide" Target="slides/slide44.xml"/><Relationship Id="rId55" Type="http://schemas.openxmlformats.org/officeDocument/2006/relationships/slide" Target="slides/slide45.xml"/><Relationship Id="rId56" Type="http://schemas.openxmlformats.org/officeDocument/2006/relationships/slide" Target="slides/slide46.xml"/><Relationship Id="rId57" Type="http://schemas.openxmlformats.org/officeDocument/2006/relationships/slide" Target="slides/slide47.xml"/><Relationship Id="rId58" Type="http://schemas.openxmlformats.org/officeDocument/2006/relationships/slide" Target="slides/slide48.xml"/><Relationship Id="rId59" Type="http://schemas.openxmlformats.org/officeDocument/2006/relationships/slide" Target="slides/slide49.xml"/><Relationship Id="rId60" Type="http://schemas.openxmlformats.org/officeDocument/2006/relationships/slide" Target="slides/slide50.xml"/></Relationships>
</file>

<file path=ppt/handoutMasters/_rels/handout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4-11-2024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4-11-2024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### FM modulatie</a:t>
            </a:r>
          </a:p>
          <a:p/>
          <a:p>
            <a:r>
              <a:t>We kunnen ook dezelfde berekeningsmethode gebruiken om de effecten van off-resonant aan te sturen uit te rekenen, bijvoorbeeld in geval van FM modulatie.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9.png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846E527-02A1-754A-9B67-B58DABD12B01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0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BDB9EC-0874-2647-AB98-1103A741C3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667" y="1730829"/>
            <a:ext cx="5283534" cy="1380672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pic>
        <p:nvPicPr>
          <p:cNvPr id="8" name="Afbeelding 7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5D495572-740C-622D-A0A0-55B335E879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49045" y="5969498"/>
            <a:ext cx="2520000" cy="495158"/>
          </a:xfrm>
          <a:prstGeom prst="rect">
            <a:avLst/>
          </a:prstGeom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3DAE7C1F-2FF5-D159-64D6-93BFDEDD4C19}"/>
              </a:ext>
            </a:extLst>
          </p:cNvPr>
          <p:cNvSpPr txBox="1">
            <a:spLocks/>
          </p:cNvSpPr>
          <p:nvPr userDrawn="1"/>
        </p:nvSpPr>
        <p:spPr>
          <a:xfrm>
            <a:off x="6333667" y="4484914"/>
            <a:ext cx="5283534" cy="6422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endParaRPr lang="nl-BE" sz="2000" b="0" i="0" baseline="0" dirty="0"/>
          </a:p>
        </p:txBody>
      </p:sp>
      <p:pic>
        <p:nvPicPr>
          <p:cNvPr id="2" name="Afbeelding 1" descr="Afbeelding met hemel, wolk, boom, buitenshuis&#10;&#10;Automatisch gegenereerde beschrijving">
            <a:extLst>
              <a:ext uri="{FF2B5EF4-FFF2-40B4-BE49-F238E27FC236}">
                <a16:creationId xmlns:a16="http://schemas.microsoft.com/office/drawing/2014/main" id="{DA484900-A2DD-A037-AEFC-73FE156CB5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080000" y="0"/>
            <a:ext cx="7298098" cy="686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59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atste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, schermopname, Elektrisch blauw, Lettertype&#10;&#10;Automatisch gegenereerde beschrijving">
            <a:extLst>
              <a:ext uri="{FF2B5EF4-FFF2-40B4-BE49-F238E27FC236}">
                <a16:creationId xmlns:a16="http://schemas.microsoft.com/office/drawing/2014/main" id="{6D73E500-2118-B683-D4F6-FD660F3537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0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CC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typografie, ontwerp&#10;&#10;Automatisch gegenereerde beschrijving">
            <a:extLst>
              <a:ext uri="{FF2B5EF4-FFF2-40B4-BE49-F238E27FC236}">
                <a16:creationId xmlns:a16="http://schemas.microsoft.com/office/drawing/2014/main" id="{989F9A73-96CE-FEED-DC36-96369D24E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24086" y="1600200"/>
            <a:ext cx="5014876" cy="2239200"/>
          </a:xfrm>
          <a:prstGeom prst="rect">
            <a:avLst/>
          </a:prstGeom>
        </p:spPr>
      </p:pic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8E7770F-9DD8-88A0-F8BC-6063FE0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CB32BB89-83FA-D527-382C-95DAFF6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07D528CB-9038-C329-9851-EDF0F25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E2941C-962B-DF96-2171-79EB623855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78730" y="212361"/>
            <a:ext cx="1995256" cy="29928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30BFBC-409E-5CCF-F88E-7DCB964CFE77}"/>
              </a:ext>
            </a:extLst>
          </p:cNvPr>
          <p:cNvSpPr txBox="1"/>
          <p:nvPr userDrawn="1"/>
        </p:nvSpPr>
        <p:spPr>
          <a:xfrm>
            <a:off x="2816439" y="2591527"/>
            <a:ext cx="963005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would rather have</a:t>
            </a:r>
            <a:b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that can't be answered</a:t>
            </a:r>
            <a:b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0041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answers that can't be questioned.</a:t>
            </a:r>
            <a:endParaRPr lang="en-GB" sz="4000" dirty="0">
              <a:solidFill>
                <a:srgbClr val="0041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5DFB17-DA44-2E6C-956F-837D5CF9A347}"/>
              </a:ext>
            </a:extLst>
          </p:cNvPr>
          <p:cNvSpPr txBox="1"/>
          <p:nvPr userDrawn="1"/>
        </p:nvSpPr>
        <p:spPr>
          <a:xfrm>
            <a:off x="9391896" y="4765573"/>
            <a:ext cx="29689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5E77"/>
                </a:solidFill>
              </a:rPr>
              <a:t>Richard P. Feynman</a:t>
            </a:r>
          </a:p>
        </p:txBody>
      </p:sp>
    </p:spTree>
    <p:extLst>
      <p:ext uri="{BB962C8B-B14F-4D97-AF65-F5344CB8AC3E}">
        <p14:creationId xmlns:p14="http://schemas.microsoft.com/office/powerpoint/2010/main" val="2777378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1">
            <a:extLst>
              <a:ext uri="{FF2B5EF4-FFF2-40B4-BE49-F238E27FC236}">
                <a16:creationId xmlns:a16="http://schemas.microsoft.com/office/drawing/2014/main" id="{6235C20E-3391-4145-4D84-53842E90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F52CA13D-CC20-034F-8D4D-5C3038626ED9}" type="datetime1">
              <a:rPr lang="nl-BE" smtClean="0"/>
              <a:t>4/11/2024</a:t>
            </a:fld>
            <a:endParaRPr lang="nl-NL"/>
          </a:p>
        </p:txBody>
      </p:sp>
      <p:sp>
        <p:nvSpPr>
          <p:cNvPr id="5" name="Tijdelijke aanduiding voor voettekst 2">
            <a:extLst>
              <a:ext uri="{FF2B5EF4-FFF2-40B4-BE49-F238E27FC236}">
                <a16:creationId xmlns:a16="http://schemas.microsoft.com/office/drawing/2014/main" id="{78D2F004-28B6-C370-D870-67D28C32D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1AE2BA5A-EDBB-7957-59A2-5BB98B0C2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148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zonde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846E527-02A1-754A-9B67-B58DABD12B01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0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BDB9EC-0874-2647-AB98-1103A741C3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3667" y="1730828"/>
            <a:ext cx="5283534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pic>
        <p:nvPicPr>
          <p:cNvPr id="8" name="Afbeelding 7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5D495572-740C-622D-A0A0-55B335E879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49045" y="5969498"/>
            <a:ext cx="2520000" cy="495158"/>
          </a:xfrm>
          <a:prstGeom prst="rect">
            <a:avLst/>
          </a:prstGeom>
        </p:spPr>
      </p:pic>
      <p:sp>
        <p:nvSpPr>
          <p:cNvPr id="9" name="Titel 2">
            <a:extLst>
              <a:ext uri="{FF2B5EF4-FFF2-40B4-BE49-F238E27FC236}">
                <a16:creationId xmlns:a16="http://schemas.microsoft.com/office/drawing/2014/main" id="{3DAE7C1F-2FF5-D159-64D6-93BFDEDD4C19}"/>
              </a:ext>
            </a:extLst>
          </p:cNvPr>
          <p:cNvSpPr txBox="1">
            <a:spLocks/>
          </p:cNvSpPr>
          <p:nvPr userDrawn="1"/>
        </p:nvSpPr>
        <p:spPr>
          <a:xfrm>
            <a:off x="6333667" y="4484914"/>
            <a:ext cx="5283534" cy="64225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endParaRPr lang="nl-BE" sz="2000" b="0" i="0" baseline="0" dirty="0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, blauw, Elektrisch blauw, ontwerp&#10;&#10;Automatisch gegenereerde beschrijving">
            <a:extLst>
              <a:ext uri="{FF2B5EF4-FFF2-40B4-BE49-F238E27FC236}">
                <a16:creationId xmlns:a16="http://schemas.microsoft.com/office/drawing/2014/main" id="{B40E423F-CCF8-4A62-41BB-2C22CAC749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el 2">
            <a:extLst>
              <a:ext uri="{FF2B5EF4-FFF2-40B4-BE49-F238E27FC236}">
                <a16:creationId xmlns:a16="http://schemas.microsoft.com/office/drawing/2014/main" id="{D96485BC-8D44-B69E-01B8-A8905B4AA8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66" y="898071"/>
            <a:ext cx="9931733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pic>
        <p:nvPicPr>
          <p:cNvPr id="2" name="Afbeelding 1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5DDC59BD-319A-966E-C8B8-3E1004F142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49045" y="5969498"/>
            <a:ext cx="2520000" cy="49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4EC68AA2-2D4D-9358-FDCD-0AB4A36B57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8895"/>
          <a:stretch/>
        </p:blipFill>
        <p:spPr>
          <a:xfrm>
            <a:off x="0" y="6210000"/>
            <a:ext cx="12193200" cy="6480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272C2555-2A82-CBD8-F3D5-ECB725087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76000"/>
            <a:ext cx="11006401" cy="680400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C01A8B63-1F44-5094-9E16-440828CEB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2232000"/>
            <a:ext cx="11006400" cy="3820646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1" name="Tijdelijke aanduiding voor datum 1">
            <a:extLst>
              <a:ext uri="{FF2B5EF4-FFF2-40B4-BE49-F238E27FC236}">
                <a16:creationId xmlns:a16="http://schemas.microsoft.com/office/drawing/2014/main" id="{0800F0F6-2580-A7F4-6C3B-FCBE3B457C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F52CA13D-CC20-034F-8D4D-5C3038626ED9}" type="datetime1">
              <a:rPr lang="nl-BE" smtClean="0"/>
              <a:t>4/11/2024</a:t>
            </a:fld>
            <a:endParaRPr lang="nl-NL"/>
          </a:p>
        </p:txBody>
      </p:sp>
      <p:sp>
        <p:nvSpPr>
          <p:cNvPr id="12" name="Tijdelijke aanduiding voor voettekst 2">
            <a:extLst>
              <a:ext uri="{FF2B5EF4-FFF2-40B4-BE49-F238E27FC236}">
                <a16:creationId xmlns:a16="http://schemas.microsoft.com/office/drawing/2014/main" id="{2B0CAF9A-06B9-89E3-D639-326421934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3" name="Tijdelijke aanduiding voor dianummer 3">
            <a:extLst>
              <a:ext uri="{FF2B5EF4-FFF2-40B4-BE49-F238E27FC236}">
                <a16:creationId xmlns:a16="http://schemas.microsoft.com/office/drawing/2014/main" id="{C47622DA-7D0D-EF6F-EDC9-CE38B7D81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pic>
        <p:nvPicPr>
          <p:cNvPr id="16" name="Afbeelding 15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825D72AF-77F4-F0F0-241A-76BB519EF5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90602" y="6357900"/>
            <a:ext cx="1655999" cy="32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22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cirkel, ontwerp&#10;&#10;Automatisch gegenereerde beschrijving">
            <a:extLst>
              <a:ext uri="{FF2B5EF4-FFF2-40B4-BE49-F238E27FC236}">
                <a16:creationId xmlns:a16="http://schemas.microsoft.com/office/drawing/2014/main" id="{1EC811A3-D471-16F1-F5F7-188800F32F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 rot="16200000">
            <a:off x="-1124411" y="1629838"/>
            <a:ext cx="5011676" cy="2237771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6BA570E8-5D95-B3F1-8C6F-957AE9CDC0B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6000" y="1368000"/>
            <a:ext cx="11006402" cy="4656706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A4D4271-ACDB-A14F-8429-E0287B1D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76000"/>
            <a:ext cx="11006401" cy="680400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4239957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ED9010BD-3FA3-6D64-D974-8B02411BFB2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6000" y="1688675"/>
            <a:ext cx="11006402" cy="4363971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11" name="Afbeelding 10" descr="Afbeelding met Graphics, cirkel, ontwerp&#10;&#10;Automatisch gegenereerde beschrijving">
            <a:extLst>
              <a:ext uri="{FF2B5EF4-FFF2-40B4-BE49-F238E27FC236}">
                <a16:creationId xmlns:a16="http://schemas.microsoft.com/office/drawing/2014/main" id="{C5F47133-76D0-7365-C888-86F5F1E4FF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rcRect l="7150" t="5136" r="-7150" b="-3030"/>
          <a:stretch/>
        </p:blipFill>
        <p:spPr>
          <a:xfrm>
            <a:off x="0" y="0"/>
            <a:ext cx="8401050" cy="3672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67AFCF3-4166-1A2B-AFC2-DF8ABF0F0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576001"/>
            <a:ext cx="11006401" cy="696988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961122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pag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038E-4067-FD4F-B7DA-F6DA5F5270E5}" type="datetime1">
              <a:rPr lang="nl-BE" smtClean="0"/>
              <a:t>4/11/2024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576000"/>
            <a:ext cx="11006401" cy="553553"/>
          </a:xfrm>
        </p:spPr>
        <p:txBody>
          <a:bodyPr/>
          <a:lstStyle>
            <a:lvl1pPr>
              <a:defRPr>
                <a:solidFill>
                  <a:srgbClr val="00407A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3597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pagina">
    <p:bg>
      <p:bgPr>
        <a:solidFill>
          <a:srgbClr val="CC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typografie, ontwerp&#10;&#10;Automatisch gegenereerde beschrijving">
            <a:extLst>
              <a:ext uri="{FF2B5EF4-FFF2-40B4-BE49-F238E27FC236}">
                <a16:creationId xmlns:a16="http://schemas.microsoft.com/office/drawing/2014/main" id="{989F9A73-96CE-FEED-DC36-96369D24E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24086" y="1600200"/>
            <a:ext cx="5014876" cy="2239200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5F0D7E60-AB2F-7312-3DE2-B9E5D42F7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66" y="898071"/>
            <a:ext cx="9931733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rgbClr val="00417E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8E7770F-9DD8-88A0-F8BC-6063FE0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CB32BB89-83FA-D527-382C-95DAFF6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07D528CB-9038-C329-9851-EDF0F25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pagina">
    <p:bg>
      <p:bgPr>
        <a:solidFill>
          <a:srgbClr val="CCD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phics, typografie, ontwerp&#10;&#10;Automatisch gegenereerde beschrijving">
            <a:extLst>
              <a:ext uri="{FF2B5EF4-FFF2-40B4-BE49-F238E27FC236}">
                <a16:creationId xmlns:a16="http://schemas.microsoft.com/office/drawing/2014/main" id="{989F9A73-96CE-FEED-DC36-96369D24E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1124086" y="1600200"/>
            <a:ext cx="5014876" cy="2239200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5F0D7E60-AB2F-7312-3DE2-B9E5D42F7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67" y="898071"/>
            <a:ext cx="3789434" cy="3396343"/>
          </a:xfrm>
        </p:spPr>
        <p:txBody>
          <a:bodyPr anchor="ctr" anchorCtr="0">
            <a:normAutofit/>
          </a:bodyPr>
          <a:lstStyle>
            <a:lvl1pPr>
              <a:defRPr sz="4000" b="1" i="0" baseline="0">
                <a:solidFill>
                  <a:srgbClr val="00417E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 dirty="0"/>
              <a:t>﻿Klikken om </a:t>
            </a:r>
            <a:br>
              <a:rPr lang="nl-NL" dirty="0"/>
            </a:br>
            <a:r>
              <a:rPr lang="nl-NL" dirty="0"/>
              <a:t>een titel toe </a:t>
            </a:r>
            <a:br>
              <a:rPr lang="nl-NL" dirty="0"/>
            </a:br>
            <a:r>
              <a:rPr lang="nl-NL" dirty="0"/>
              <a:t>te voegen</a:t>
            </a:r>
            <a:endParaRPr lang="nl-BE" dirty="0"/>
          </a:p>
        </p:txBody>
      </p:sp>
      <p:sp>
        <p:nvSpPr>
          <p:cNvPr id="17" name="Tijdelijke aanduiding voor datum 3">
            <a:extLst>
              <a:ext uri="{FF2B5EF4-FFF2-40B4-BE49-F238E27FC236}">
                <a16:creationId xmlns:a16="http://schemas.microsoft.com/office/drawing/2014/main" id="{98E7770F-9DD8-88A0-F8BC-6063FE0C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40000" y="6210000"/>
            <a:ext cx="720000" cy="648000"/>
          </a:xfrm>
        </p:spPr>
        <p:txBody>
          <a:bodyPr/>
          <a:lstStyle/>
          <a:p>
            <a:fld id="{D15822B7-9EF6-9542-AF10-CD505E021A84}" type="datetime1">
              <a:rPr lang="nl-BE" smtClean="0"/>
              <a:t>4/11/2024</a:t>
            </a:fld>
            <a:endParaRPr lang="nl-NL"/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CB32BB89-83FA-D527-382C-95DAFF653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003" y="6210000"/>
            <a:ext cx="4993200" cy="648000"/>
          </a:xfrm>
        </p:spPr>
        <p:txBody>
          <a:bodyPr/>
          <a:lstStyle/>
          <a:p>
            <a:endParaRPr lang="nl-NL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07D528CB-9038-C329-9851-EDF0F253A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pic>
        <p:nvPicPr>
          <p:cNvPr id="2" name="Afbeelding 3" descr="Afbeelding met gras, buitenshuis, wolk, hemel&#10;&#10;Automatisch gegenereerde beschrijving">
            <a:extLst>
              <a:ext uri="{FF2B5EF4-FFF2-40B4-BE49-F238E27FC236}">
                <a16:creationId xmlns:a16="http://schemas.microsoft.com/office/drawing/2014/main" id="{AF8685C7-C8AA-C20D-CF42-440CFD72FA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150" y="1243013"/>
            <a:ext cx="565785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391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6BDB821E-3E44-1141-8C7B-FEB07B979251}"/>
              </a:ext>
            </a:extLst>
          </p:cNvPr>
          <p:cNvSpPr/>
          <p:nvPr userDrawn="1"/>
        </p:nvSpPr>
        <p:spPr>
          <a:xfrm>
            <a:off x="0" y="6210000"/>
            <a:ext cx="12193200" cy="648000"/>
          </a:xfrm>
          <a:prstGeom prst="rect">
            <a:avLst/>
          </a:prstGeom>
          <a:solidFill>
            <a:srgbClr val="001D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576000"/>
            <a:ext cx="11041200" cy="6804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836000"/>
            <a:ext cx="11041200" cy="40469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C33DDE8-63FF-C642-9F3A-0B773DD34821}" type="datetime1">
              <a:rPr lang="nl-BE" smtClean="0"/>
              <a:t>4/11/2024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052003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7" name="Afbeelding 6" descr="Afbeelding met Lettertype, Graphics, logo, schermopname&#10;&#10;Automatisch gegenereerde beschrijving">
            <a:extLst>
              <a:ext uri="{FF2B5EF4-FFF2-40B4-BE49-F238E27FC236}">
                <a16:creationId xmlns:a16="http://schemas.microsoft.com/office/drawing/2014/main" id="{15E13232-C638-6951-DDA6-89141A14C29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290602" y="6357900"/>
            <a:ext cx="1655999" cy="32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49" r:id="rId2"/>
    <p:sldLayoutId id="2147483650" r:id="rId3"/>
    <p:sldLayoutId id="2147483664" r:id="rId4"/>
    <p:sldLayoutId id="2147483667" r:id="rId5"/>
    <p:sldLayoutId id="2147483665" r:id="rId6"/>
    <p:sldLayoutId id="2147483663" r:id="rId7"/>
    <p:sldLayoutId id="2147483661" r:id="rId8"/>
    <p:sldLayoutId id="2147483669" r:id="rId9"/>
    <p:sldLayoutId id="2147483666" r:id="rId10"/>
    <p:sldLayoutId id="2147483670" r:id="rId11"/>
    <p:sldLayoutId id="214748365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500" b="1" i="0" kern="1200" baseline="0">
          <a:solidFill>
            <a:srgbClr val="00407A"/>
          </a:solidFill>
          <a:latin typeface="Arial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 baseline="0">
          <a:solidFill>
            <a:srgbClr val="00407A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rgbClr val="00407A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rgbClr val="00407A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rgbClr val="00407A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rgbClr val="00407A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3" Type="http://schemas.openxmlformats.org/officeDocument/2006/relationships/notesSlide" Target="../notesSlides/notesSlide1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Klasse C versterkers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00800" y="3657600"/>
            <a:ext cx="4572000" cy="1828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Hoogfrequent versterkers 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 met 1 vermogentransistor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5577840"/>
            <a:ext cx="18288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Jan Genoe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0800" y="5760720"/>
            <a:ext cx="18288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September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1112" y="2084831"/>
            <a:ext cx="2009775" cy="866775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187" y="3225926"/>
            <a:ext cx="3095625" cy="952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914400" y="2084831"/>
            <a:ext cx="914400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sz="3000" b="0" i="0">
                <a:latin typeface="Calibri"/>
              </a:rPr>
              <a:t>om de waarde van de spoel $L_1$ te kiezen. </a:t>
            </a:r>
            <a:endParaRPr sz="3000" b="0" i="0">
              <a:latin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Benadering resonantiefrequentie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5" y="2084831"/>
            <a:ext cx="2190750" cy="952500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537" y="3311651"/>
            <a:ext cx="2066925" cy="9239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Basisschema van de Klasse C versterker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4278" y="1179576"/>
            <a:ext cx="3723444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2600" b="1" i="0">
                <a:latin typeface="Arial"/>
              </a:rPr>
              <a:t>Instelling van de basisstroom:</a:t>
            </a:r>
            <a:endParaRPr sz="2600" b="1" i="0">
              <a:latin typeface="Arial"/>
            </a:endParaRPr>
          </a:p>
          <a:p>
            <a:r>
              <a:rPr sz="2600" b="1" i="0">
                <a:latin typeface="Arial"/>
              </a:rPr>
              <a:t>keuze geleidingshoek en piekstroom</a:t>
            </a:r>
            <a:endParaRPr sz="26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263" y="1179576"/>
            <a:ext cx="5115473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Content Placeholder 1"/>
          <p:cNvSpPr>
            <a:spLocks noGrp="1"/>
          </p:cNvSpPr>
          <p:nvPr>
            <p:ph idx="13"/>
          </p:nvPr>
        </p:nvSpPr>
        <p:spPr/>
        <p:txBody>
          <a:bodyPr wrap="square">
            <a:noAutofit/>
          </a:bodyPr>
          <a:lstStyle/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* Class C amp 1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Q_Q1</a:t>
            </a:r>
            <a:endParaRPr sz="3000" b="0" i="0">
              <a:latin typeface="Courier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SPICE file Klasse C circuit</a:t>
            </a:r>
            <a:endParaRPr sz="3200" b="1" i="0"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Content Placeholder 1"/>
          <p:cNvSpPr>
            <a:spLocks noGrp="1"/>
          </p:cNvSpPr>
          <p:nvPr>
            <p:ph idx="13"/>
          </p:nvPr>
        </p:nvSpPr>
        <p:spPr/>
        <p:txBody>
          <a:bodyPr wrap="square">
            <a:noAutofit/>
          </a:bodyPr>
          <a:lstStyle/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         2 1 0 Q2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L_L1         2 3  1uH  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C_C1         2 3  10nF  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R_RL         2 3  60  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V_Vdd        3 0 11V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R_Rin        4 1 100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V_Vin        4 0 sin(-1.5 2.7 1591500) DC=-1.5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.model Q2  NPN(Is=14.34f BF=200)</a:t>
            </a:r>
            <a:endParaRPr sz="3000" b="0" i="0">
              <a:latin typeface="Courier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SPICE file Klasse C circuit</a:t>
            </a:r>
            <a:endParaRPr sz="3200" b="1" i="0"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Basisschema met knopen genummerd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021" y="1179576"/>
            <a:ext cx="4433957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spice simulatie: spanningen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985" y="1179576"/>
            <a:ext cx="7466029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Spice simulatie: stromen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765" y="1179576"/>
            <a:ext cx="751047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Basisschema van de Klasse C versterker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406" y="1179576"/>
            <a:ext cx="3623187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spice simulatie van de spanningen en stromen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777" y="1179576"/>
            <a:ext cx="5202445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Lissajous figuur: knoop 2 en knoop 4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231" y="1179576"/>
            <a:ext cx="5083537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ontwerpparameters en bekomen oscillatie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353" y="1179576"/>
            <a:ext cx="5087293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Uitgangspower en DC power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893" y="1179576"/>
            <a:ext cx="7400214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Transistor power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893" y="1179576"/>
            <a:ext cx="7400214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drive transistor:verloop stromen en spanningen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893" y="1179576"/>
            <a:ext cx="7400214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2800" b="1" i="0">
                <a:latin typeface="Arial"/>
              </a:rPr>
              <a:t>bekomen oscillatiespanning als functie van de geleidingshoek</a:t>
            </a:r>
            <a:endParaRPr sz="28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809" y="1179576"/>
            <a:ext cx="5276382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2800" b="1" i="0">
                <a:latin typeface="Arial"/>
              </a:rPr>
              <a:t>Nodige piekstroom om voedingsspanning als zwaai te bekomen</a:t>
            </a:r>
            <a:endParaRPr sz="28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839" y="1179576"/>
            <a:ext cx="5302321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Bekomen rendement bij maximale uitsturing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531" y="1179576"/>
            <a:ext cx="5256937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1900" b="1" i="0">
                <a:latin typeface="Arial"/>
              </a:rPr>
              <a:t>(links) impedantie van de LRC-kring als functie van de frequentie </a:t>
            </a:r>
            <a:endParaRPr sz="1900" b="1" i="0">
              <a:latin typeface="Arial"/>
            </a:endParaRPr>
          </a:p>
          <a:p>
            <a:r>
              <a:rPr sz="1900" b="1" i="0">
                <a:latin typeface="Arial"/>
              </a:rPr>
              <a:t> (rechts) het uitdempen van deze kring als functie van de tijd</a:t>
            </a:r>
            <a:endParaRPr sz="19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508" y="1179576"/>
            <a:ext cx="7726983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Detail: de trilkring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247" y="1179576"/>
            <a:ext cx="4763506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Content Placeholder 1"/>
          <p:cNvSpPr>
            <a:spLocks noGrp="1"/>
          </p:cNvSpPr>
          <p:nvPr>
            <p:ph idx="13"/>
          </p:nvPr>
        </p:nvSpPr>
        <p:spPr/>
        <p:txBody>
          <a:bodyPr wrap="square">
            <a:noAutofit/>
          </a:bodyPr>
          <a:lstStyle/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* Class C amp 1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Q_Q1</a:t>
            </a:r>
            <a:endParaRPr sz="3000" b="0" i="0">
              <a:latin typeface="Courier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SPICE file Klasse C circuit</a:t>
            </a:r>
            <a:endParaRPr sz="3200" b="1" i="0">
              <a:latin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Content Placeholder 1"/>
          <p:cNvSpPr>
            <a:spLocks noGrp="1"/>
          </p:cNvSpPr>
          <p:nvPr>
            <p:ph idx="13"/>
          </p:nvPr>
        </p:nvSpPr>
        <p:spPr/>
        <p:txBody>
          <a:bodyPr wrap="square">
            <a:noAutofit/>
          </a:bodyPr>
          <a:lstStyle/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         2 1 0 Q2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L_L1         2 3  1uH  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C_C1         2 3  10n  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R_RL         2 3  60  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V_Vdd        3 0 11V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R_Rin        4 1 100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V_Vin        4 5  AC 0.5V 0 DC 0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V_VinDC      5 0 0.7V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.model Q2  NPN(Is=14.34f BF=200)</a:t>
            </a:r>
            <a:endParaRPr sz="3000" b="0" i="0">
              <a:latin typeface="Courier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SPICE file Klasse C circuit</a:t>
            </a:r>
            <a:endParaRPr sz="3200" b="1" i="0">
              <a:latin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knoop 2 (spice simulatie)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121" y="1179576"/>
            <a:ext cx="7451758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contributies harmonischen  aanstuursignaal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713" y="1179576"/>
            <a:ext cx="7606573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Aansturing met een blokgolf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713" y="1179576"/>
            <a:ext cx="7606573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2700" b="1" i="0">
                <a:latin typeface="Arial"/>
              </a:rPr>
              <a:t>Klasse C versterker met een transformator in de resonante kring</a:t>
            </a:r>
            <a:endParaRPr sz="27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1877" y="1179576"/>
            <a:ext cx="5008245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2500" b="1" i="0">
                <a:latin typeface="Arial"/>
              </a:rPr>
              <a:t>Klasse C versterker met een LC kring aan de ingang van de transistor</a:t>
            </a:r>
            <a:endParaRPr sz="25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206" y="1179576"/>
            <a:ext cx="5081588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1900" b="1" i="0">
                <a:latin typeface="Arial"/>
              </a:rPr>
              <a:t>Basisschema van de klasse C versterker waarbij de uitgangspanning oscilleert rond de grond</a:t>
            </a:r>
            <a:endParaRPr sz="19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798" y="1179576"/>
            <a:ext cx="7650404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Content Placeholder 1"/>
          <p:cNvSpPr>
            <a:spLocks noGrp="1"/>
          </p:cNvSpPr>
          <p:nvPr>
            <p:ph idx="13"/>
          </p:nvPr>
        </p:nvSpPr>
        <p:spPr/>
        <p:txBody>
          <a:bodyPr wrap="square">
            <a:noAutofit/>
          </a:bodyPr>
          <a:lstStyle/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* klasseC   versie2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endParaRPr sz="3000" b="0" i="0">
              <a:latin typeface="Courier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SPICE file Klasse C circuit (uitgang grond)</a:t>
            </a:r>
            <a:endParaRPr sz="3200" b="1" i="0">
              <a:latin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Content Placeholder 1"/>
          <p:cNvSpPr>
            <a:spLocks noGrp="1"/>
          </p:cNvSpPr>
          <p:nvPr>
            <p:ph idx="13"/>
          </p:nvPr>
        </p:nvSpPr>
        <p:spPr/>
        <p:txBody>
          <a:bodyPr wrap="square">
            <a:noAutofit/>
          </a:bodyPr>
          <a:lstStyle/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Q_Q1         2 1 0  Q2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L_L1         0 3    1uH  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C_C1         0 3    10n  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R_R1         0 3    100  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V_V3         4 0    11V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V_V5         1 0    sin(-2 3.09 1591500) DC=-2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C_C2         2 3    100n  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L_L2         2 4    20uH</a:t>
            </a:r>
            <a:endParaRPr sz="3000" b="0" i="0">
              <a:latin typeface="Courier"/>
            </a:endParaRPr>
          </a:p>
          <a:p>
            <a:pPr>
              <a:lnSpc>
                <a:spcPts val="800"/>
              </a:lnSpc>
              <a:defRPr>
                <a:solidFill>
                  <a:srgbClr val="000000"/>
                </a:solidFill>
              </a:defRPr>
            </a:pPr>
            <a:r>
              <a:rPr sz="3000" b="0" i="0">
                <a:latin typeface="Courier"/>
              </a:rPr>
              <a:t>.model Q2  NPN(Is=14.34f BF=255.9 Rb=100 )</a:t>
            </a:r>
            <a:endParaRPr sz="3000" b="0" i="0">
              <a:latin typeface="Courier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SPICE file Klasse C circuit (uitgang grond)</a:t>
            </a:r>
            <a:endParaRPr sz="3200" b="1" i="0"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berekening trilkring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862" y="3273551"/>
            <a:ext cx="2962275" cy="333375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512" y="3881246"/>
            <a:ext cx="1704975" cy="342900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0650" y="4498466"/>
            <a:ext cx="1790700" cy="333375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5887" y="5106161"/>
            <a:ext cx="1800225" cy="80962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2800" b="1" i="0">
                <a:latin typeface="Arial"/>
              </a:rPr>
              <a:t>Resultaat van de spice simulatie van het bovenstaande circuit</a:t>
            </a:r>
            <a:endParaRPr sz="28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655" y="1179576"/>
            <a:ext cx="753269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Stap1: verschillende voedingsspanning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3920" y="1179576"/>
            <a:ext cx="426416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Stap 2: andere versie Vdd2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114" y="1179576"/>
            <a:ext cx="6099772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Stap 3: diode als belasting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114" y="1179576"/>
            <a:ext cx="6099772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Stap 4: diode -&gt; transistor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464" y="1179576"/>
            <a:ext cx="7249071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2900" b="1" i="0">
                <a:latin typeface="Arial"/>
              </a:rPr>
              <a:t>Stap 5: belast met tweede resonante kring </a:t>
            </a:r>
            <a:endParaRPr sz="2900" b="1" i="0">
              <a:latin typeface="Arial"/>
            </a:endParaRPr>
          </a:p>
          <a:p>
            <a:r>
              <a:rPr sz="2900" b="1" i="0">
                <a:latin typeface="Arial"/>
              </a:rPr>
              <a:t>(zelfde frequentie)</a:t>
            </a:r>
            <a:endParaRPr sz="29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65" y="1179576"/>
            <a:ext cx="827267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1900" b="1" i="0">
                <a:latin typeface="Arial"/>
              </a:rPr>
              <a:t>Een andere versie van bovenstaand schema waarbij een derde trap toegevoegd werd aan de versterker</a:t>
            </a:r>
            <a:endParaRPr sz="19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9576"/>
            <a:ext cx="121920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IC implementatie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9576"/>
            <a:ext cx="121920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Plaatmodulatie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159" y="1179576"/>
            <a:ext cx="8539681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berekening trilkring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862" y="2084831"/>
            <a:ext cx="2962275" cy="333375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075" y="2692526"/>
            <a:ext cx="1847850" cy="809625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0650" y="3776471"/>
            <a:ext cx="1790700" cy="333375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5887" y="4384166"/>
            <a:ext cx="1800225" cy="809625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berekening trilkring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237" y="2084831"/>
            <a:ext cx="3819525" cy="809625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762" y="3168776"/>
            <a:ext cx="2276475" cy="866775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325" y="4309871"/>
            <a:ext cx="2419350" cy="866775"/>
          </a:xfrm>
          <a:prstGeom prst="rect">
            <a:avLst/>
          </a:prstGeom>
        </p:spPr>
      </p:pic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7312" y="5450966"/>
            <a:ext cx="1857375" cy="8096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berekening trilkring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325" y="2084831"/>
            <a:ext cx="4705350" cy="9239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berekening trilkring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237" y="2084831"/>
            <a:ext cx="5343525" cy="390525"/>
          </a:xfrm>
          <a:prstGeom prst="rect">
            <a:avLst/>
          </a:prstGeom>
        </p:spPr>
      </p:pic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312" y="2749676"/>
            <a:ext cx="1857375" cy="866775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112" y="3890771"/>
            <a:ext cx="2771775" cy="952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sz="3200" b="1" i="0">
                <a:latin typeface="Arial"/>
              </a:rPr>
              <a:t>gedempte trilkring</a:t>
            </a:r>
            <a:endParaRPr sz="3200" b="1" i="0">
              <a:latin typeface="Arial"/>
            </a:endParaRPr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921" y="1179576"/>
            <a:ext cx="5146158" cy="5029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D46983B72C424C88FBCD0E1DECCF85" ma:contentTypeVersion="12" ma:contentTypeDescription="Een nieuw document maken." ma:contentTypeScope="" ma:versionID="5846a7b120efa31d6a09f58a7faac088">
  <xsd:schema xmlns:xsd="http://www.w3.org/2001/XMLSchema" xmlns:xs="http://www.w3.org/2001/XMLSchema" xmlns:p="http://schemas.microsoft.com/office/2006/metadata/properties" xmlns:ns2="32eed89f-79b4-417e-a160-85df67bb5f7d" xmlns:ns3="d1743567-cb3e-4b14-8a71-e30f49f9e94e" targetNamespace="http://schemas.microsoft.com/office/2006/metadata/properties" ma:root="true" ma:fieldsID="31dca94b58fe67baedc934845f394aed" ns2:_="" ns3:_="">
    <xsd:import namespace="32eed89f-79b4-417e-a160-85df67bb5f7d"/>
    <xsd:import namespace="d1743567-cb3e-4b14-8a71-e30f49f9e94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cf76f155ced4ddcb4097134ff3c332f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MediaServiceObjectDetectorVersion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eed89f-79b4-417e-a160-85df67bb5f7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743567-cb3e-4b14-8a71-e30f49f9e94e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8b6fc0cd-01fe-45a4-a6f7-42bcc5426b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D1BC25-83D8-41F7-BBD9-DAE88966D0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eed89f-79b4-417e-a160-85df67bb5f7d"/>
    <ds:schemaRef ds:uri="d1743567-cb3e-4b14-8a71-e30f49f9e9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63A7949-1B93-457F-8888-53CC8A016F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0</Words>
  <Application>Microsoft Office PowerPoint</Application>
  <PresentationFormat>Widescreen</PresentationFormat>
  <Paragraphs>0</Paragraphs>
  <Slides>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3" baseType="lpstr">
      <vt:lpstr>Arial</vt:lpstr>
      <vt:lpstr>Calibri</vt:lpstr>
      <vt:lpstr>Office-thema</vt:lpstr>
    </vt:vector>
  </TitlesOfParts>
  <Company>KUleuven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Cursus</dc:title>
  <dc:creator>Jan.Genoe@kuleuven.be</dc:creator>
  <cp:lastModifiedBy>Jan Genoe</cp:lastModifiedBy>
  <cp:revision>57</cp:revision>
  <dcterms:created xsi:type="dcterms:W3CDTF">2017-06-28T07:18:12Z</dcterms:created>
  <dcterms:modified xsi:type="dcterms:W3CDTF">2024-11-04T20:35:41Z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0eba32c-0974-4663-a3a1-3cd8c30938e9_Enabled">
    <vt:lpwstr>true</vt:lpwstr>
  </property>
  <property fmtid="{D5CDD505-2E9C-101B-9397-08002B2CF9AE}" pid="3" name="MSIP_Label_f0eba32c-0974-4663-a3a1-3cd8c30938e9_SetDate">
    <vt:lpwstr>2024-10-17T15:52:38Z</vt:lpwstr>
  </property>
  <property fmtid="{D5CDD505-2E9C-101B-9397-08002B2CF9AE}" pid="4" name="MSIP_Label_f0eba32c-0974-4663-a3a1-3cd8c30938e9_Method">
    <vt:lpwstr>Privileged</vt:lpwstr>
  </property>
  <property fmtid="{D5CDD505-2E9C-101B-9397-08002B2CF9AE}" pid="5" name="MSIP_Label_f0eba32c-0974-4663-a3a1-3cd8c30938e9_Name">
    <vt:lpwstr>Public - General - Unmarked</vt:lpwstr>
  </property>
  <property fmtid="{D5CDD505-2E9C-101B-9397-08002B2CF9AE}" pid="6" name="MSIP_Label_f0eba32c-0974-4663-a3a1-3cd8c30938e9_SiteId">
    <vt:lpwstr>a72d5a72-25ee-40f0-9bd1-067cb5b770d4</vt:lpwstr>
  </property>
  <property fmtid="{D5CDD505-2E9C-101B-9397-08002B2CF9AE}" pid="7" name="MSIP_Label_f0eba32c-0974-4663-a3a1-3cd8c30938e9_ActionId">
    <vt:lpwstr>fdd8f9f5-339b-486a-8f6c-0df41948ee7e</vt:lpwstr>
  </property>
  <property fmtid="{D5CDD505-2E9C-101B-9397-08002B2CF9AE}" pid="8" name="MSIP_Label_f0eba32c-0974-4663-a3a1-3cd8c30938e9_ContentBits">
    <vt:lpwstr>0</vt:lpwstr>
  </property>
</Properties>
</file>